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77" r:id="rId4"/>
    <p:sldId id="260" r:id="rId5"/>
    <p:sldId id="288" r:id="rId6"/>
    <p:sldId id="269" r:id="rId7"/>
    <p:sldId id="287" r:id="rId8"/>
    <p:sldId id="284" r:id="rId9"/>
    <p:sldId id="286" r:id="rId10"/>
    <p:sldId id="283" r:id="rId11"/>
    <p:sldId id="276" r:id="rId12"/>
    <p:sldId id="279" r:id="rId13"/>
    <p:sldId id="264" r:id="rId14"/>
    <p:sldId id="273" r:id="rId15"/>
    <p:sldId id="278" r:id="rId16"/>
    <p:sldId id="272" r:id="rId17"/>
    <p:sldId id="271" r:id="rId18"/>
    <p:sldId id="280" r:id="rId19"/>
    <p:sldId id="281" r:id="rId20"/>
    <p:sldId id="282" r:id="rId21"/>
    <p:sldId id="285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2" autoAdjust="0"/>
    <p:restoredTop sz="94660"/>
  </p:normalViewPr>
  <p:slideViewPr>
    <p:cSldViewPr snapToGrid="0">
      <p:cViewPr>
        <p:scale>
          <a:sx n="75" d="100"/>
          <a:sy n="75" d="100"/>
        </p:scale>
        <p:origin x="883" y="7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48AE58E-B4D3-499D-AF00-902031FB38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D70AD230-EADF-4FF4-A0C7-BE89B838DA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8C13B935-2DB8-4089-A42B-7C0798A411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011121C7-87D2-4196-9E47-A5F56F357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AAB9C-EE1C-4084-A869-679B6138C16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63348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D1E3946-DBED-4B34-A87C-28C15C2CDD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29120869-ACE9-4CDE-BB96-76AA470EC5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8F791962-F17D-4BA2-900B-C9155AE0E13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BC610E4-0AD4-4B2C-A1AF-CEC06808CA2D}" type="datetimeFigureOut">
              <a:rPr lang="en-US" smtClean="0"/>
              <a:t>6/5/2018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15627E01-677E-4DFD-9557-959CDF6D93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458D1248-2022-4B0D-9D07-2B8D5532C6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AAB9C-EE1C-4084-A869-679B6138C1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564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90981319-6D3A-435F-BD52-641FEF816E0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2D1215FE-FD3D-4E6A-AB2A-7B8C2BA9B3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342E5807-819B-456D-9817-F7A2F7AA7A6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BC610E4-0AD4-4B2C-A1AF-CEC06808CA2D}" type="datetimeFigureOut">
              <a:rPr lang="en-US" smtClean="0"/>
              <a:t>6/5/2018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D34CCDCF-37CB-4045-BBBB-0A4919D848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12411FDE-278C-4C46-909D-1FB8C5D8A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AAB9C-EE1C-4084-A869-679B6138C1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4249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4A0C4FC-EE08-46E5-89EE-EF56F3585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414819E-66C3-4BC7-B396-922F8D543B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3CC8ED31-6110-4E27-8C38-87889B7103C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BC610E4-0AD4-4B2C-A1AF-CEC06808CA2D}" type="datetimeFigureOut">
              <a:rPr lang="en-US" smtClean="0"/>
              <a:t>6/5/2018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BA4AA30D-45CE-44FD-BCF1-4BAAB75979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B24FB4A4-F400-4774-BDC0-ED1BCA1F07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AAB9C-EE1C-4084-A869-679B6138C1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5907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FBFDFDF-867F-4A7F-B104-CEF29ED59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BD77589-FD12-48B8-B3B7-3148530837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049AC300-581F-4D03-AC18-9837131EB6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B0706C96-8181-4A8F-8601-9636E5B33C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BC610E4-0AD4-4B2C-A1AF-CEC06808CA2D}" type="datetimeFigureOut">
              <a:rPr lang="en-US" smtClean="0"/>
              <a:t>6/5/2018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A815A459-3700-4F71-A2FC-0277C9A97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DB22AAA9-57CD-49D3-887B-D513D81532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AAB9C-EE1C-4084-A869-679B6138C1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9852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975E3EE-23C7-4D82-A8A2-3C8ABB6993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57391D18-9376-4798-925D-0CE6B949EF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5872B000-F1D5-4CF6-A3EE-C9B06762C28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BC610E4-0AD4-4B2C-A1AF-CEC06808CA2D}" type="datetimeFigureOut">
              <a:rPr lang="en-US" smtClean="0"/>
              <a:t>6/5/2018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7564322F-E87C-47D6-B2CA-4C204F9C6B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265778E9-B30F-4C8B-AC20-E5E7C2043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AAB9C-EE1C-4084-A869-679B6138C1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1289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1BA0C87-5716-4AF6-8A29-499CC64142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CB1444A3-FE25-4B7B-8020-CDFB6737EB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D717BE78-C767-488B-A79C-752A7FBFBB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7DF8B9E4-C609-4F09-A5E3-AB21914CF0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5E5C8D56-2F8B-4913-B974-96B66C8684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E5C1747E-F46B-40C8-A6D2-B842B6F817C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BC610E4-0AD4-4B2C-A1AF-CEC06808CA2D}" type="datetimeFigureOut">
              <a:rPr lang="en-US" smtClean="0"/>
              <a:t>6/5/2018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86436956-F2CF-41E1-8DB0-791ACC56D9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E0F99B8F-AF06-4B7F-A7A9-3A52E5DCE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AAB9C-EE1C-4084-A869-679B6138C1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7259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2A3493A-0700-42F7-8A2D-301C1B0F0B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CECAD3F7-FCD6-4041-8887-FF7BF8D9D9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BC610E4-0AD4-4B2C-A1AF-CEC06808CA2D}" type="datetimeFigureOut">
              <a:rPr lang="en-US" smtClean="0"/>
              <a:t>6/5/2018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0241C060-96CB-4C74-A5DA-649C354F4F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3DA5F7D5-86CC-40DE-B92B-2826A2811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AAB9C-EE1C-4084-A869-679B6138C1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700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EE6897F0-1DC7-4517-B992-65E38012A75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BC610E4-0AD4-4B2C-A1AF-CEC06808CA2D}" type="datetimeFigureOut">
              <a:rPr lang="en-US" smtClean="0"/>
              <a:t>6/5/2018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1F105C99-3113-4C00-B4DB-CFF321BD7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B48378FF-F73B-43DF-9B10-54344E4292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AAB9C-EE1C-4084-A869-679B6138C1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8981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5202D90-ABC7-478C-AF60-BFE36E0FAD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258DF43-FC87-4E8C-8569-51488F714C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AE14BBA8-8F86-4751-B787-80B9F4A7AC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4312051D-C122-47C8-8E9B-380ABA7DD79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BC610E4-0AD4-4B2C-A1AF-CEC06808CA2D}" type="datetimeFigureOut">
              <a:rPr lang="en-US" smtClean="0"/>
              <a:t>6/5/2018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BB147928-E159-41FF-B0A3-8641E0B9DB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BAFF39D3-DBEB-42D4-ABB2-819E15DC0C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AAB9C-EE1C-4084-A869-679B6138C1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5540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45F858E-015C-4A2E-A82E-7F0E429B9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254D136D-5BA6-4BAA-8DFA-4604091BA6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158C80A8-CC0B-4970-B0F6-E1836ABC0E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616C773F-8C04-4316-BE23-BA327197BC0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BC610E4-0AD4-4B2C-A1AF-CEC06808CA2D}" type="datetimeFigureOut">
              <a:rPr lang="en-US" smtClean="0"/>
              <a:t>6/5/2018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C363504E-E990-45C4-BC03-6A7D9A835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8F3EF50B-F8AB-4CBC-8186-94473F782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AAB9C-EE1C-4084-A869-679B6138C1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2477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E31275B7-B1B5-47DC-A87E-6256DE7AF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01245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8A6AFE6E-CF4D-44BF-8E28-18B1E6A1CD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FCC0C2A8-B5CF-4120-9C5B-68B5483F66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BD2141BC-6B43-4B36-9B73-D1B1B88177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BAAB9C-EE1C-4084-A869-679B6138C169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22E37073-2B21-4CFB-BEF3-C015946096F2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3686" y="320673"/>
            <a:ext cx="1320114" cy="1364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7773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1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1A7E329-1945-44B6-9937-B396D162D6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815383"/>
            <a:ext cx="9144000" cy="2387600"/>
          </a:xfrm>
        </p:spPr>
        <p:txBody>
          <a:bodyPr>
            <a:normAutofit/>
          </a:bodyPr>
          <a:lstStyle/>
          <a:p>
            <a:r>
              <a:rPr lang="en-US" sz="4800" dirty="0"/>
              <a:t>Computational Properties of Neural Columns arising from Temporal Dynamics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DB75C531-1D75-46D5-A5A9-47885FDA31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97704"/>
            <a:ext cx="9144000" cy="1655762"/>
          </a:xfrm>
        </p:spPr>
        <p:txBody>
          <a:bodyPr/>
          <a:lstStyle/>
          <a:p>
            <a:r>
              <a:rPr lang="en-US" dirty="0"/>
              <a:t>Vincent Baker</a:t>
            </a:r>
          </a:p>
          <a:p>
            <a:r>
              <a:rPr lang="en-US" dirty="0"/>
              <a:t>Drexel University Department of Physics</a:t>
            </a:r>
          </a:p>
        </p:txBody>
      </p:sp>
    </p:spTree>
    <p:extLst>
      <p:ext uri="{BB962C8B-B14F-4D97-AF65-F5344CB8AC3E}">
        <p14:creationId xmlns:p14="http://schemas.microsoft.com/office/powerpoint/2010/main" val="7504689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Spatial organization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8440" y="1823461"/>
            <a:ext cx="5877560" cy="4351338"/>
          </a:xfrm>
        </p:spPr>
        <p:txBody>
          <a:bodyPr/>
          <a:lstStyle/>
          <a:p>
            <a:r>
              <a:rPr lang="en-US" dirty="0" smtClean="0"/>
              <a:t>Several types of spatial organization in the brain, including layered structure in the neocortex </a:t>
            </a:r>
          </a:p>
          <a:p>
            <a:r>
              <a:rPr lang="en-US" dirty="0" smtClean="0"/>
              <a:t>Cortical column structures are oriented across these layers and show preferential connection within the columns</a:t>
            </a:r>
          </a:p>
          <a:p>
            <a:r>
              <a:rPr lang="en-US" dirty="0" smtClean="0"/>
              <a:t>Our group has explored </a:t>
            </a:r>
            <a:r>
              <a:rPr lang="en-US" dirty="0" err="1" smtClean="0"/>
              <a:t>microcolumn</a:t>
            </a:r>
            <a:r>
              <a:rPr lang="en-US" dirty="0" smtClean="0"/>
              <a:t> structures ~1 neuron thick, there is a correlation between the loss of this organization and cognitive decline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8583" t="32868" r="57083" b="4341"/>
          <a:stretch/>
        </p:blipFill>
        <p:spPr>
          <a:xfrm>
            <a:off x="6339840" y="2128261"/>
            <a:ext cx="2874685" cy="282584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43857" t="24031" r="22046" b="12403"/>
          <a:stretch/>
        </p:blipFill>
        <p:spPr>
          <a:xfrm>
            <a:off x="9154160" y="2128261"/>
            <a:ext cx="2854960" cy="28607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502CC89A-7DB2-4E47-9A57-AF20541BECFA}"/>
              </a:ext>
            </a:extLst>
          </p:cNvPr>
          <p:cNvSpPr txBox="1"/>
          <p:nvPr/>
        </p:nvSpPr>
        <p:spPr>
          <a:xfrm>
            <a:off x="6339840" y="4988991"/>
            <a:ext cx="52898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1" dirty="0" smtClean="0"/>
              <a:t>Neuron density maps showing </a:t>
            </a:r>
            <a:r>
              <a:rPr lang="en-US" sz="1200" b="1" i="1" dirty="0" err="1" smtClean="0"/>
              <a:t>microcolumnar</a:t>
            </a:r>
            <a:r>
              <a:rPr lang="en-US" sz="1200" b="1" i="1" dirty="0" smtClean="0"/>
              <a:t> structure in a control sample (A) compared to a randomly generated distribution (D) [</a:t>
            </a:r>
            <a:r>
              <a:rPr lang="en-US" sz="1200" b="1" i="1" dirty="0" err="1" smtClean="0"/>
              <a:t>Buldreyan</a:t>
            </a:r>
            <a:r>
              <a:rPr lang="en-US" sz="1200" b="1" i="1" dirty="0" smtClean="0"/>
              <a:t> 2000] </a:t>
            </a:r>
            <a:endParaRPr lang="en-US" sz="1200" b="1" i="1" dirty="0"/>
          </a:p>
        </p:txBody>
      </p:sp>
    </p:spTree>
    <p:extLst>
      <p:ext uri="{BB962C8B-B14F-4D97-AF65-F5344CB8AC3E}">
        <p14:creationId xmlns:p14="http://schemas.microsoft.com/office/powerpoint/2010/main" val="1713253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D49139E-AFFE-46F8-B928-3AB424E80F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E1DC7A49-D55C-4745-A092-1B3307C9D2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2022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Simulated a small neural column</a:t>
            </a:r>
          </a:p>
          <a:p>
            <a:r>
              <a:rPr lang="en-US" dirty="0"/>
              <a:t>MATLAB model</a:t>
            </a:r>
          </a:p>
          <a:p>
            <a:pPr lvl="1"/>
            <a:r>
              <a:rPr lang="en-US" dirty="0"/>
              <a:t>Izhikevich dynamics, extended to support action potential propagation times</a:t>
            </a:r>
          </a:p>
          <a:p>
            <a:pPr lvl="1"/>
            <a:r>
              <a:rPr lang="en-US" dirty="0"/>
              <a:t>Column structure based on Maas</a:t>
            </a:r>
          </a:p>
          <a:p>
            <a:pPr lvl="1"/>
            <a:r>
              <a:rPr lang="en-US" dirty="0"/>
              <a:t>Distance-dependent connectivity based on Maas</a:t>
            </a:r>
          </a:p>
          <a:p>
            <a:r>
              <a:rPr lang="en-US" dirty="0"/>
              <a:t>Demonstrated that neural model with delays retains basic properties of Izhikevich model</a:t>
            </a:r>
          </a:p>
          <a:p>
            <a:r>
              <a:rPr lang="en-US" dirty="0"/>
              <a:t>Demonstrated that distance-dependent delays can be a critical parameter in synchronized firing</a:t>
            </a:r>
          </a:p>
          <a:p>
            <a:r>
              <a:rPr lang="en-US" dirty="0"/>
              <a:t>Showed that the propagation speed of a population “wave” depends on the width of the neural column</a:t>
            </a:r>
          </a:p>
          <a:p>
            <a:r>
              <a:rPr lang="en-US" dirty="0"/>
              <a:t>Showed that the neural circuit dynamics encode information about the input spike trains</a:t>
            </a:r>
          </a:p>
        </p:txBody>
      </p:sp>
    </p:spTree>
    <p:extLst>
      <p:ext uri="{BB962C8B-B14F-4D97-AF65-F5344CB8AC3E}">
        <p14:creationId xmlns:p14="http://schemas.microsoft.com/office/powerpoint/2010/main" val="30196839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B4589EA-8981-4D8B-BFF9-EF6B5CEB4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Column model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id="{CEFBA1D3-8DC0-42EF-8053-6E802073383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97511" y="1690688"/>
                <a:ext cx="7256228" cy="1255326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3x3x15 column on integer grid locations, 135 neurons</a:t>
                </a:r>
              </a:p>
              <a:p>
                <a:r>
                  <a:rPr lang="en-US" dirty="0"/>
                  <a:t>Distance-dependent connectivity,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type m:val="skw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m:rPr>
                                    <m:nor/>
                                  </m:rPr>
                                  <a:rPr lang="el-GR" dirty="0"/>
                                  <m:t>λ</m:t>
                                </m:r>
                              </m:den>
                            </m:f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CEFBA1D3-8DC0-42EF-8053-6E802073383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97511" y="1690688"/>
                <a:ext cx="7256228" cy="1255326"/>
              </a:xfrm>
              <a:blipFill rotWithShape="0">
                <a:blip r:embed="rId2"/>
                <a:stretch>
                  <a:fillRect l="-1176" t="-67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/>
          <p:cNvGrpSpPr/>
          <p:nvPr/>
        </p:nvGrpSpPr>
        <p:grpSpPr>
          <a:xfrm>
            <a:off x="7911547" y="1690688"/>
            <a:ext cx="4039680" cy="4671571"/>
            <a:chOff x="7800229" y="2055232"/>
            <a:chExt cx="4039680" cy="467157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xmlns="" id="{2586738C-618A-4C35-98F4-DE8DD67C07D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513" r="52212" b="6095"/>
            <a:stretch/>
          </p:blipFill>
          <p:spPr>
            <a:xfrm>
              <a:off x="7800229" y="2055232"/>
              <a:ext cx="1311965" cy="4671571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xmlns="" id="{6FDD1A8E-7A14-4A69-A89F-C48D23E584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683" r="49812" b="6255"/>
            <a:stretch/>
          </p:blipFill>
          <p:spPr>
            <a:xfrm>
              <a:off x="9167852" y="2055233"/>
              <a:ext cx="1390458" cy="4663619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xmlns="" id="{10EB060F-ED99-45D3-9BB2-BF5E00DF35D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855" r="50154" b="5239"/>
            <a:stretch/>
          </p:blipFill>
          <p:spPr>
            <a:xfrm>
              <a:off x="10471874" y="2055232"/>
              <a:ext cx="1368035" cy="4647718"/>
            </a:xfrm>
            <a:prstGeom prst="rect">
              <a:avLst/>
            </a:prstGeom>
          </p:spPr>
        </p:pic>
      </p:grp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2" r="5623"/>
          <a:stretch/>
        </p:blipFill>
        <p:spPr>
          <a:xfrm>
            <a:off x="1394792" y="3016251"/>
            <a:ext cx="4854933" cy="3593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4376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2B12E8E-4104-45CA-BF80-CCAE1A31A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connectivity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ECC2F40-9D0A-4B2B-8EBC-6C6B50E3F5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892481" cy="4351338"/>
          </a:xfrm>
        </p:spPr>
        <p:txBody>
          <a:bodyPr/>
          <a:lstStyle/>
          <a:p>
            <a:r>
              <a:rPr lang="en-US" dirty="0"/>
              <a:t>Original LSM paper (Maas 2002) found best performance for </a:t>
            </a:r>
            <a:r>
              <a:rPr lang="el-GR" dirty="0"/>
              <a:t>λ</a:t>
            </a:r>
            <a:r>
              <a:rPr lang="en-US" dirty="0"/>
              <a:t>=2</a:t>
            </a:r>
          </a:p>
          <a:p>
            <a:r>
              <a:rPr lang="en-US" dirty="0"/>
              <a:t>This work will explore how spatial organization and connectivity of the columns effect performance</a:t>
            </a:r>
          </a:p>
          <a:p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5927E8A9-79EC-4192-BA10-E750069FCB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816" t="17845" r="42368" b="54604"/>
          <a:stretch/>
        </p:blipFill>
        <p:spPr>
          <a:xfrm>
            <a:off x="3672710" y="3374382"/>
            <a:ext cx="3192244" cy="280258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51B686F4-A933-4AB7-89BE-72C1BCE4F7F0}"/>
              </a:ext>
            </a:extLst>
          </p:cNvPr>
          <p:cNvSpPr txBox="1"/>
          <p:nvPr/>
        </p:nvSpPr>
        <p:spPr>
          <a:xfrm>
            <a:off x="2268812" y="6173400"/>
            <a:ext cx="65121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1" dirty="0"/>
              <a:t>The liquid neural network performed best with a mix of local and global connectivity (Maas 2002)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6FDD1A8E-7A14-4A69-A89F-C48D23E5849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83" r="49812" b="6255"/>
          <a:stretch/>
        </p:blipFill>
        <p:spPr>
          <a:xfrm>
            <a:off x="7013048" y="2759786"/>
            <a:ext cx="1017769" cy="3413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9809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3536115-048F-4F60-B353-3AEE9BB69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16B18B1-8E66-4478-AF65-BE72EA7F4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0941"/>
            <a:ext cx="10515600" cy="4351338"/>
          </a:xfrm>
        </p:spPr>
        <p:txBody>
          <a:bodyPr/>
          <a:lstStyle/>
          <a:p>
            <a:r>
              <a:rPr lang="en-US" dirty="0"/>
              <a:t>Original LSM set all propagation delays to 1.5 </a:t>
            </a:r>
            <a:r>
              <a:rPr lang="en-US" dirty="0" err="1"/>
              <a:t>ms</a:t>
            </a:r>
            <a:r>
              <a:rPr lang="en-US" dirty="0"/>
              <a:t> regardless of position</a:t>
            </a:r>
          </a:p>
          <a:p>
            <a:r>
              <a:rPr lang="en-US" dirty="0"/>
              <a:t>We extended Izhikevich simulation to include propagation delay</a:t>
            </a:r>
          </a:p>
          <a:p>
            <a:r>
              <a:rPr lang="en-US" dirty="0"/>
              <a:t>Our model retains basic behavior of the Izhikevich model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xmlns="" id="{200F3435-00C3-4483-83C9-F235EF4A1BD7}"/>
              </a:ext>
            </a:extLst>
          </p:cNvPr>
          <p:cNvGrpSpPr/>
          <p:nvPr/>
        </p:nvGrpSpPr>
        <p:grpSpPr>
          <a:xfrm>
            <a:off x="1567416" y="3005422"/>
            <a:ext cx="7757815" cy="3037910"/>
            <a:chOff x="1567416" y="3005422"/>
            <a:chExt cx="7757815" cy="303791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xmlns="" id="{B1A82E9A-EA27-40E8-AD4F-BFB478797B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25292" y="3005422"/>
              <a:ext cx="3899939" cy="303791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xmlns="" id="{CC26EFDE-91EF-41FB-8EEE-22A802F51C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67416" y="3005422"/>
              <a:ext cx="3887218" cy="3037910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51B686F4-A933-4AB7-89BE-72C1BCE4F7F0}"/>
              </a:ext>
            </a:extLst>
          </p:cNvPr>
          <p:cNvSpPr txBox="1"/>
          <p:nvPr/>
        </p:nvSpPr>
        <p:spPr>
          <a:xfrm>
            <a:off x="1338509" y="6067405"/>
            <a:ext cx="85343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1" dirty="0"/>
              <a:t>The original Izhikevich model (left) and our extended model with random delays (right) both show synchronization in response to randomized “thalamic” input (Izhikevich 2003, https://www.izhikevich.org/publications/spikes.htm)</a:t>
            </a:r>
          </a:p>
        </p:txBody>
      </p:sp>
    </p:spTree>
    <p:extLst>
      <p:ext uri="{BB962C8B-B14F-4D97-AF65-F5344CB8AC3E}">
        <p14:creationId xmlns:p14="http://schemas.microsoft.com/office/powerpoint/2010/main" val="14921374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7757203-94A7-4004-A2A3-B20DFB274F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210384" cy="1325563"/>
          </a:xfrm>
        </p:spPr>
        <p:txBody>
          <a:bodyPr/>
          <a:lstStyle/>
          <a:p>
            <a:r>
              <a:rPr lang="en-US" dirty="0"/>
              <a:t>Delay-induced synchronization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xmlns="" id="{06B71117-7636-4241-B375-820BF5BB74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989612" cy="4351338"/>
          </a:xfrm>
        </p:spPr>
        <p:txBody>
          <a:bodyPr/>
          <a:lstStyle/>
          <a:p>
            <a:r>
              <a:rPr lang="en-US" dirty="0"/>
              <a:t>Stimulated neurons in bottom 25% with random background, observed wavelike propagation up the column</a:t>
            </a:r>
          </a:p>
          <a:p>
            <a:r>
              <a:rPr lang="en-US" dirty="0"/>
              <a:t>Demonstrated that the distance-dependent delay can be a critical parameter for synchronized firing with propagation</a:t>
            </a:r>
          </a:p>
        </p:txBody>
      </p:sp>
      <p:pic>
        <p:nvPicPr>
          <p:cNvPr id="3" name="column_abc">
            <a:hlinkClick r:id="" action="ppaction://media"/>
            <a:extLst>
              <a:ext uri="{FF2B5EF4-FFF2-40B4-BE49-F238E27FC236}">
                <a16:creationId xmlns:a16="http://schemas.microsoft.com/office/drawing/2014/main" xmlns="" id="{9569281C-1D22-47E2-93CF-1221AD79273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926594" y="1911178"/>
            <a:ext cx="1458415" cy="41807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C33D05C6-2A9E-4505-B106-0244E437B1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000" y="3364790"/>
            <a:ext cx="3741752" cy="33521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11F03BD8-3EAE-4C1E-821B-2A0065236F05}"/>
              </a:ext>
            </a:extLst>
          </p:cNvPr>
          <p:cNvSpPr txBox="1"/>
          <p:nvPr/>
        </p:nvSpPr>
        <p:spPr>
          <a:xfrm>
            <a:off x="3750326" y="4009247"/>
            <a:ext cx="46223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1" dirty="0"/>
              <a:t>Column with random propagation delays, no synchronized firing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84B62FB5-4C6F-4683-880C-73DE15A1113D}"/>
              </a:ext>
            </a:extLst>
          </p:cNvPr>
          <p:cNvSpPr txBox="1"/>
          <p:nvPr/>
        </p:nvSpPr>
        <p:spPr>
          <a:xfrm>
            <a:off x="3750326" y="5530487"/>
            <a:ext cx="41930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1" dirty="0"/>
              <a:t>Identical column with distance-dependent delays, we see synchronized firing that propagates up the column</a:t>
            </a:r>
          </a:p>
        </p:txBody>
      </p:sp>
    </p:spTree>
    <p:extLst>
      <p:ext uri="{BB962C8B-B14F-4D97-AF65-F5344CB8AC3E}">
        <p14:creationId xmlns:p14="http://schemas.microsoft.com/office/powerpoint/2010/main" val="368501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6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ABF0F4E-B9AE-4446-883F-DE3CB06B7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Propagation velocity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574168F-51F4-49A4-B7B6-FCFC156CD6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1906" y="1793821"/>
            <a:ext cx="10933044" cy="176041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Propagating waves in neural circuits have been proposed as a mechanism for neural synchronization (Keane and Gong)</a:t>
            </a:r>
          </a:p>
          <a:p>
            <a:r>
              <a:rPr lang="en-US" dirty="0"/>
              <a:t>Neural column width affects effective propagation speed</a:t>
            </a:r>
          </a:p>
          <a:p>
            <a:r>
              <a:rPr lang="en-US" dirty="0"/>
              <a:t>Our group (J. </a:t>
            </a:r>
            <a:r>
              <a:rPr lang="en-US" dirty="0" err="1"/>
              <a:t>Tumulty</a:t>
            </a:r>
            <a:r>
              <a:rPr lang="en-US" dirty="0"/>
              <a:t>) has shown interesting synchronization phases in realistic neural networks with artificially slow propagation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65"/>
          <a:stretch/>
        </p:blipFill>
        <p:spPr>
          <a:xfrm>
            <a:off x="7042458" y="3203667"/>
            <a:ext cx="3906487" cy="325710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9108" y="3822698"/>
            <a:ext cx="3289139" cy="254891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179494" y="6371613"/>
            <a:ext cx="48047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1" dirty="0"/>
              <a:t>Waves in a two-dimensional neural network (Keane and </a:t>
            </a:r>
            <a:r>
              <a:rPr lang="en-US" sz="1200" b="1" i="1" dirty="0" smtClean="0"/>
              <a:t>Gong 2015)</a:t>
            </a:r>
            <a:endParaRPr lang="en-US" sz="1200" b="1" i="1" dirty="0"/>
          </a:p>
        </p:txBody>
      </p:sp>
      <p:sp>
        <p:nvSpPr>
          <p:cNvPr id="10" name="TextBox 9"/>
          <p:cNvSpPr txBox="1"/>
          <p:nvPr/>
        </p:nvSpPr>
        <p:spPr>
          <a:xfrm>
            <a:off x="7200872" y="6446412"/>
            <a:ext cx="41535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1" dirty="0"/>
              <a:t>Thinner columns exhibit slower effective propagation speed</a:t>
            </a:r>
          </a:p>
        </p:txBody>
      </p:sp>
    </p:spTree>
    <p:extLst>
      <p:ext uri="{BB962C8B-B14F-4D97-AF65-F5344CB8AC3E}">
        <p14:creationId xmlns:p14="http://schemas.microsoft.com/office/powerpoint/2010/main" val="13975636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Liquid state distance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8320" y="1825624"/>
            <a:ext cx="11338560" cy="1356697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Injected pairs of Poisson spike trains, measured spike train distance and liquid state distance using L2 norm</a:t>
            </a:r>
          </a:p>
          <a:p>
            <a:r>
              <a:rPr lang="en-US" dirty="0"/>
              <a:t>S</a:t>
            </a:r>
            <a:r>
              <a:rPr lang="en-US" dirty="0" smtClean="0"/>
              <a:t>pikes injected onto 30% of the neurons chosen at random with Gaussian-distributed synaptic strengths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2719" y="3077911"/>
            <a:ext cx="4528481" cy="339636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866" y="3108023"/>
            <a:ext cx="4488332" cy="336624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442285" y="3380503"/>
            <a:ext cx="45878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(A)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442285" y="4982504"/>
            <a:ext cx="45076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(B)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450301" y="6447080"/>
            <a:ext cx="31390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1" dirty="0"/>
              <a:t>Typical stimulus (A) and reservoir response (B)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096000" y="6535420"/>
            <a:ext cx="53000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1" dirty="0"/>
              <a:t>The distance between the input spike trains is reflected in the reservoir response</a:t>
            </a:r>
          </a:p>
        </p:txBody>
      </p:sp>
    </p:spTree>
    <p:extLst>
      <p:ext uri="{BB962C8B-B14F-4D97-AF65-F5344CB8AC3E}">
        <p14:creationId xmlns:p14="http://schemas.microsoft.com/office/powerpoint/2010/main" val="1717721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D49139E-AFFE-46F8-B928-3AB424E80F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Directions for future research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E1DC7A49-D55C-4745-A092-1B3307C9D2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1204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F5182C3-7734-4537-92BC-2453EB827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893C26D-C3F3-43F0-91DF-F02497A699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big question: how does cognition arise from the biophysical organization of the brain?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Research question: Can columns of neurons encode time series inputs into high-order dynamic states that facilitate classification?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Research approach: Simulate neural columns in the liquid state machine computational model, measure the effects of physical properties on computational performance in classifying time series inputs</a:t>
            </a:r>
          </a:p>
        </p:txBody>
      </p:sp>
    </p:spTree>
    <p:extLst>
      <p:ext uri="{BB962C8B-B14F-4D97-AF65-F5344CB8AC3E}">
        <p14:creationId xmlns:p14="http://schemas.microsoft.com/office/powerpoint/2010/main" val="26850107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Further 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LSM classifier based on current column model</a:t>
            </a:r>
          </a:p>
          <a:p>
            <a:pPr lvl="1"/>
            <a:r>
              <a:rPr lang="en-US" dirty="0"/>
              <a:t>Speech classifier based on TI46 speech corpus</a:t>
            </a:r>
          </a:p>
          <a:p>
            <a:pPr lvl="1"/>
            <a:r>
              <a:rPr lang="en-US" dirty="0"/>
              <a:t>Commercial data sets</a:t>
            </a:r>
          </a:p>
          <a:p>
            <a:r>
              <a:rPr lang="en-US" dirty="0"/>
              <a:t>Further dynamics investigations</a:t>
            </a:r>
          </a:p>
          <a:p>
            <a:pPr lvl="1"/>
            <a:r>
              <a:rPr lang="en-US" dirty="0"/>
              <a:t>Neuron dynamics, especially delayed firing near a bifurcation for slow propagation</a:t>
            </a:r>
          </a:p>
          <a:p>
            <a:pPr lvl="1"/>
            <a:r>
              <a:rPr lang="en-US" dirty="0"/>
              <a:t>Spatial organization effect, especially </a:t>
            </a:r>
            <a:r>
              <a:rPr lang="en-US" dirty="0" err="1"/>
              <a:t>microcolumn</a:t>
            </a:r>
            <a:r>
              <a:rPr lang="en-US" dirty="0"/>
              <a:t> structures</a:t>
            </a:r>
          </a:p>
          <a:p>
            <a:r>
              <a:rPr lang="en-US" dirty="0"/>
              <a:t>Highly realistic simulation</a:t>
            </a:r>
          </a:p>
          <a:p>
            <a:pPr lvl="1"/>
            <a:r>
              <a:rPr lang="en-US" dirty="0"/>
              <a:t>NEURON simulator with validated biological parameters</a:t>
            </a:r>
          </a:p>
          <a:p>
            <a:r>
              <a:rPr lang="en-US" dirty="0"/>
              <a:t>Efficient hardware implementation of LSM</a:t>
            </a:r>
          </a:p>
          <a:p>
            <a:pPr lvl="1"/>
            <a:r>
              <a:rPr lang="en-US" dirty="0"/>
              <a:t>Concepts for application-specific integrated circuits</a:t>
            </a:r>
          </a:p>
          <a:p>
            <a:pPr lvl="1"/>
            <a:r>
              <a:rPr lang="en-US" dirty="0"/>
              <a:t>Photonic implementation (</a:t>
            </a:r>
            <a:r>
              <a:rPr lang="en-US" dirty="0" err="1"/>
              <a:t>Prucnal</a:t>
            </a:r>
            <a:r>
              <a:rPr lang="en-US" dirty="0"/>
              <a:t> group at Princeton)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07340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70344" y="1948070"/>
            <a:ext cx="11545294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[1] S. V. </a:t>
            </a:r>
            <a:r>
              <a:rPr lang="en-US" sz="1600" dirty="0" err="1"/>
              <a:t>Buldyren</a:t>
            </a:r>
            <a:r>
              <a:rPr lang="en-US" sz="1600" dirty="0"/>
              <a:t> et al. </a:t>
            </a:r>
            <a:r>
              <a:rPr lang="en-US" sz="1600" dirty="0" smtClean="0"/>
              <a:t>“Description </a:t>
            </a:r>
            <a:r>
              <a:rPr lang="en-US" sz="1600" dirty="0"/>
              <a:t>of </a:t>
            </a:r>
            <a:r>
              <a:rPr lang="en-US" sz="1600" dirty="0" err="1"/>
              <a:t>microcolumnar</a:t>
            </a:r>
            <a:r>
              <a:rPr lang="en-US" sz="1600" dirty="0"/>
              <a:t> ensembles in </a:t>
            </a:r>
            <a:r>
              <a:rPr lang="en-US" sz="1600" dirty="0" smtClean="0"/>
              <a:t>association </a:t>
            </a:r>
            <a:r>
              <a:rPr lang="en-US" sz="1600" dirty="0"/>
              <a:t>cortex and their disruption in Alzheimer and Lewy </a:t>
            </a:r>
            <a:r>
              <a:rPr lang="en-US" sz="1600" dirty="0" smtClean="0"/>
              <a:t>body dementias</a:t>
            </a:r>
            <a:r>
              <a:rPr lang="en-US" sz="1600" dirty="0"/>
              <a:t>". </a:t>
            </a:r>
            <a:endParaRPr lang="en-US" sz="1600" dirty="0" smtClean="0"/>
          </a:p>
          <a:p>
            <a:r>
              <a:rPr lang="en-US" sz="1600" dirty="0" smtClean="0"/>
              <a:t>In</a:t>
            </a:r>
            <a:r>
              <a:rPr lang="en-US" sz="1600" dirty="0"/>
              <a:t>: </a:t>
            </a:r>
            <a:r>
              <a:rPr lang="en-US" sz="1600" dirty="0" smtClean="0"/>
              <a:t>Proceedings of the National Academy of Sciences, </a:t>
            </a:r>
            <a:r>
              <a:rPr lang="en-US" sz="1600" dirty="0"/>
              <a:t>97.10 (2000).</a:t>
            </a:r>
          </a:p>
          <a:p>
            <a:r>
              <a:rPr lang="en-US" sz="1600" dirty="0"/>
              <a:t>[2] Izhikevich MATLAB simulation. url: https://</a:t>
            </a:r>
            <a:r>
              <a:rPr lang="en-US" sz="1600" dirty="0" smtClean="0"/>
              <a:t>www.izhikevich.org/publications/net.m</a:t>
            </a:r>
            <a:r>
              <a:rPr lang="en-US" sz="1600" dirty="0"/>
              <a:t>.</a:t>
            </a:r>
          </a:p>
          <a:p>
            <a:r>
              <a:rPr lang="en-US" sz="1600" dirty="0"/>
              <a:t>[3] E. Izhikevich. </a:t>
            </a:r>
            <a:r>
              <a:rPr lang="en-US" sz="1600" dirty="0" smtClean="0"/>
              <a:t>“Simple </a:t>
            </a:r>
            <a:r>
              <a:rPr lang="en-US" sz="1600" dirty="0"/>
              <a:t>Model of Spiking Neuron". In: IEEE </a:t>
            </a:r>
            <a:r>
              <a:rPr lang="en-US" sz="1600" dirty="0" smtClean="0"/>
              <a:t>Transactions </a:t>
            </a:r>
            <a:r>
              <a:rPr lang="en-US" sz="1600" dirty="0"/>
              <a:t>on Neural Networks 14 (2003).</a:t>
            </a:r>
          </a:p>
          <a:p>
            <a:r>
              <a:rPr lang="en-US" sz="1600" dirty="0"/>
              <a:t>[4] Eugene Izhikevich. Dynamical Systems in Neuroscience. MIT </a:t>
            </a:r>
            <a:r>
              <a:rPr lang="en-US" sz="1600" dirty="0" smtClean="0"/>
              <a:t>Press, 2007</a:t>
            </a:r>
            <a:r>
              <a:rPr lang="en-US" sz="1600" dirty="0"/>
              <a:t>.</a:t>
            </a:r>
          </a:p>
          <a:p>
            <a:r>
              <a:rPr lang="en-US" sz="1600" dirty="0"/>
              <a:t>[5] Adam Keane and </a:t>
            </a:r>
            <a:r>
              <a:rPr lang="en-US" sz="1600" dirty="0" err="1"/>
              <a:t>Pulin</a:t>
            </a:r>
            <a:r>
              <a:rPr lang="en-US" sz="1600" dirty="0"/>
              <a:t> Gong. </a:t>
            </a:r>
            <a:r>
              <a:rPr lang="en-US" sz="1600" dirty="0" smtClean="0"/>
              <a:t>“Propagating </a:t>
            </a:r>
            <a:r>
              <a:rPr lang="en-US" sz="1600" dirty="0"/>
              <a:t>Waves Can Explain </a:t>
            </a:r>
            <a:r>
              <a:rPr lang="en-US" sz="1600" dirty="0" smtClean="0"/>
              <a:t>Irregular </a:t>
            </a:r>
            <a:r>
              <a:rPr lang="en-US" sz="1600" dirty="0"/>
              <a:t>Neural Dynamics". In: Journal of Neuroscience 35.4 (2015).</a:t>
            </a:r>
          </a:p>
          <a:p>
            <a:r>
              <a:rPr lang="en-US" sz="1600" dirty="0"/>
              <a:t>[6] Thomas </a:t>
            </a:r>
            <a:r>
              <a:rPr lang="en-US" sz="1600" dirty="0" err="1"/>
              <a:t>Kreuz</a:t>
            </a:r>
            <a:r>
              <a:rPr lang="en-US" sz="1600" dirty="0"/>
              <a:t> et al. </a:t>
            </a:r>
            <a:r>
              <a:rPr lang="en-US" sz="1600" dirty="0" smtClean="0"/>
              <a:t>“Monitoring </a:t>
            </a:r>
            <a:r>
              <a:rPr lang="en-US" sz="1600" dirty="0"/>
              <a:t>spike train synchrony". In: </a:t>
            </a:r>
            <a:r>
              <a:rPr lang="en-US" sz="1600" dirty="0" smtClean="0"/>
              <a:t>Journal of </a:t>
            </a:r>
            <a:r>
              <a:rPr lang="en-US" sz="1600" dirty="0"/>
              <a:t>Neurophysiology 109 (2012).</a:t>
            </a:r>
          </a:p>
          <a:p>
            <a:r>
              <a:rPr lang="en-US" sz="1600" dirty="0"/>
              <a:t>[7] Wolfgang Maas and Henry </a:t>
            </a:r>
            <a:r>
              <a:rPr lang="en-US" sz="1600" dirty="0" err="1"/>
              <a:t>Markram</a:t>
            </a:r>
            <a:r>
              <a:rPr lang="en-US" sz="1600" dirty="0"/>
              <a:t>. </a:t>
            </a:r>
            <a:r>
              <a:rPr lang="en-US" sz="1600" dirty="0" smtClean="0"/>
              <a:t>“Real-time </a:t>
            </a:r>
            <a:r>
              <a:rPr lang="en-US" sz="1600" dirty="0"/>
              <a:t>Computing </a:t>
            </a:r>
            <a:r>
              <a:rPr lang="en-US" sz="1600" dirty="0" smtClean="0"/>
              <a:t>Without Stable </a:t>
            </a:r>
            <a:r>
              <a:rPr lang="en-US" sz="1600" dirty="0"/>
              <a:t>States: A New Framework for Neural Computation Based </a:t>
            </a:r>
            <a:r>
              <a:rPr lang="en-US" sz="1600" dirty="0" smtClean="0"/>
              <a:t>on Perturbations</a:t>
            </a:r>
            <a:r>
              <a:rPr lang="en-US" sz="1600" dirty="0"/>
              <a:t>". </a:t>
            </a:r>
            <a:endParaRPr lang="en-US" sz="1600" dirty="0" smtClean="0"/>
          </a:p>
          <a:p>
            <a:r>
              <a:rPr lang="en-US" sz="1600" dirty="0" smtClean="0"/>
              <a:t>In</a:t>
            </a:r>
            <a:r>
              <a:rPr lang="en-US" sz="1600" dirty="0"/>
              <a:t>: Neural Computation 14 (2002).</a:t>
            </a:r>
          </a:p>
          <a:p>
            <a:r>
              <a:rPr lang="en-US" sz="1600" dirty="0"/>
              <a:t>[8] Henry </a:t>
            </a:r>
            <a:r>
              <a:rPr lang="en-US" sz="1600" dirty="0" err="1"/>
              <a:t>Markram</a:t>
            </a:r>
            <a:r>
              <a:rPr lang="en-US" sz="1600" dirty="0"/>
              <a:t>, Yun Wang, and Misha </a:t>
            </a:r>
            <a:r>
              <a:rPr lang="en-US" sz="1600" dirty="0" err="1"/>
              <a:t>Tsodyks</a:t>
            </a:r>
            <a:r>
              <a:rPr lang="en-US" sz="1600" dirty="0"/>
              <a:t>. </a:t>
            </a:r>
            <a:r>
              <a:rPr lang="en-US" sz="1600" dirty="0" smtClean="0"/>
              <a:t>“Differential signaling </a:t>
            </a:r>
            <a:r>
              <a:rPr lang="en-US" sz="1600" dirty="0"/>
              <a:t>via the same axon of neocortical pyramidal neurons". </a:t>
            </a:r>
            <a:endParaRPr lang="en-US" sz="1600" dirty="0" smtClean="0"/>
          </a:p>
          <a:p>
            <a:r>
              <a:rPr lang="en-US" sz="1600" dirty="0" smtClean="0"/>
              <a:t>In</a:t>
            </a:r>
            <a:r>
              <a:rPr lang="en-US" sz="1600" dirty="0"/>
              <a:t>: </a:t>
            </a:r>
            <a:r>
              <a:rPr lang="en-US" sz="1600" dirty="0"/>
              <a:t>Proceedings of the National Academy of </a:t>
            </a:r>
            <a:r>
              <a:rPr lang="en-US" sz="1600" dirty="0" smtClean="0"/>
              <a:t>Sciences, 95 </a:t>
            </a:r>
            <a:r>
              <a:rPr lang="en-US" sz="1600" dirty="0"/>
              <a:t>(1998).</a:t>
            </a:r>
          </a:p>
          <a:p>
            <a:r>
              <a:rPr lang="en-US" sz="1600" dirty="0"/>
              <a:t>[9] The p-delta rule for parallel </a:t>
            </a:r>
            <a:r>
              <a:rPr lang="en-US" sz="1600" dirty="0" err="1"/>
              <a:t>perceptrons</a:t>
            </a:r>
            <a:r>
              <a:rPr lang="en-US" sz="1600" dirty="0"/>
              <a:t>. url: </a:t>
            </a:r>
            <a:r>
              <a:rPr lang="en-US" sz="1600" dirty="0" smtClean="0"/>
              <a:t>http://www.igi.TUGraz.at/maass/p%20delta%20learning.pdf.</a:t>
            </a:r>
          </a:p>
          <a:p>
            <a:r>
              <a:rPr lang="en-US" sz="1600" dirty="0" smtClean="0"/>
              <a:t>[</a:t>
            </a:r>
            <a:r>
              <a:rPr lang="en-US" sz="1600" dirty="0"/>
              <a:t>10] Y. Zhang et al. </a:t>
            </a:r>
            <a:r>
              <a:rPr lang="en-US" sz="1600" dirty="0" smtClean="0"/>
              <a:t>“A </a:t>
            </a:r>
            <a:r>
              <a:rPr lang="en-US" sz="1600" dirty="0"/>
              <a:t>Digital Liquid State Machine With Biologically </a:t>
            </a:r>
            <a:r>
              <a:rPr lang="en-US" sz="1600" dirty="0" smtClean="0"/>
              <a:t>Inspired </a:t>
            </a:r>
            <a:r>
              <a:rPr lang="en-US" sz="1600" dirty="0"/>
              <a:t>Learning and Its Application to Speech Recognition". </a:t>
            </a:r>
            <a:endParaRPr lang="en-US" sz="1600" dirty="0" smtClean="0"/>
          </a:p>
          <a:p>
            <a:r>
              <a:rPr lang="en-US" sz="1600" dirty="0" smtClean="0"/>
              <a:t>In</a:t>
            </a:r>
            <a:r>
              <a:rPr lang="en-US" sz="1600" dirty="0"/>
              <a:t>: </a:t>
            </a:r>
            <a:r>
              <a:rPr lang="en-US" sz="1600" dirty="0" smtClean="0"/>
              <a:t>IEEE Transactions </a:t>
            </a:r>
            <a:r>
              <a:rPr lang="en-US" sz="1600" dirty="0"/>
              <a:t>on Neural Networks and Learning Systems 26.11 (2015</a:t>
            </a:r>
            <a:r>
              <a:rPr lang="en-US" sz="1600" dirty="0" smtClean="0"/>
              <a:t>).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1786391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Impact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Deeper understanding of biological neural circuits</a:t>
            </a:r>
          </a:p>
          <a:p>
            <a:pPr lvl="1"/>
            <a:r>
              <a:rPr lang="en-US" dirty="0"/>
              <a:t>Creates new measures of computational capability for biological networks</a:t>
            </a:r>
          </a:p>
          <a:p>
            <a:pPr lvl="1"/>
            <a:r>
              <a:rPr lang="en-US" dirty="0"/>
              <a:t>Biologically plausible adaptation mechanisms</a:t>
            </a:r>
          </a:p>
          <a:p>
            <a:pPr lvl="1"/>
            <a:r>
              <a:rPr lang="en-US" dirty="0"/>
              <a:t>New understanding of the role of neural dynamics in cognition</a:t>
            </a:r>
          </a:p>
          <a:p>
            <a:r>
              <a:rPr lang="en-US" dirty="0"/>
              <a:t>Improved liquid state machines for machine learning</a:t>
            </a:r>
          </a:p>
          <a:p>
            <a:pPr lvl="1"/>
            <a:r>
              <a:rPr lang="en-US" dirty="0"/>
              <a:t>Improved computational properties inspired by biological neuron dynamics</a:t>
            </a:r>
          </a:p>
          <a:p>
            <a:pPr lvl="1"/>
            <a:r>
              <a:rPr lang="en-US" dirty="0"/>
              <a:t>Fast implementation on application-specific hardware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25151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26B021A-EED9-436A-A0DE-2465435F5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Liquid State Machines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12394C0-40B2-4333-8604-D0F03675FD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48623"/>
            <a:ext cx="10515600" cy="4351338"/>
          </a:xfrm>
        </p:spPr>
        <p:txBody>
          <a:bodyPr/>
          <a:lstStyle/>
          <a:p>
            <a:r>
              <a:rPr lang="en-US" dirty="0"/>
              <a:t>Nonlinear “liquid” with fading memory is driven by an input</a:t>
            </a:r>
          </a:p>
          <a:p>
            <a:r>
              <a:rPr lang="en-US" dirty="0"/>
              <a:t>The input evokes complex dynamics in the liquid</a:t>
            </a:r>
          </a:p>
          <a:p>
            <a:r>
              <a:rPr lang="en-US" dirty="0"/>
              <a:t>A </a:t>
            </a:r>
            <a:r>
              <a:rPr lang="en-US" u="sng" dirty="0"/>
              <a:t>linear</a:t>
            </a:r>
            <a:r>
              <a:rPr lang="en-US" dirty="0"/>
              <a:t> readout map extracts the desired data from the liquid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CF740A40-3F2D-48AF-906D-7DB8DD6458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132" t="12688" r="25632" b="62707"/>
          <a:stretch/>
        </p:blipFill>
        <p:spPr>
          <a:xfrm>
            <a:off x="1084737" y="3695409"/>
            <a:ext cx="8797491" cy="24045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4D37DA81-C6A4-44FC-A631-E3C82791D1B6}"/>
              </a:ext>
            </a:extLst>
          </p:cNvPr>
          <p:cNvSpPr txBox="1"/>
          <p:nvPr/>
        </p:nvSpPr>
        <p:spPr>
          <a:xfrm>
            <a:off x="3859761" y="5915295"/>
            <a:ext cx="2929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Lukosevicius</a:t>
            </a:r>
            <a:r>
              <a:rPr lang="en-US" dirty="0"/>
              <a:t> and Jaeger 2009</a:t>
            </a:r>
          </a:p>
        </p:txBody>
      </p:sp>
    </p:spTree>
    <p:extLst>
      <p:ext uri="{BB962C8B-B14F-4D97-AF65-F5344CB8AC3E}">
        <p14:creationId xmlns:p14="http://schemas.microsoft.com/office/powerpoint/2010/main" val="17419138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8641080" cy="1325563"/>
          </a:xfrm>
        </p:spPr>
        <p:txBody>
          <a:bodyPr/>
          <a:lstStyle/>
          <a:p>
            <a:r>
              <a:rPr lang="en-US" dirty="0" smtClean="0"/>
              <a:t>LSM: separation and approximation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3520" y="1825624"/>
            <a:ext cx="7467600" cy="4514215"/>
          </a:xfrm>
        </p:spPr>
        <p:txBody>
          <a:bodyPr>
            <a:normAutofit/>
          </a:bodyPr>
          <a:lstStyle/>
          <a:p>
            <a:r>
              <a:rPr lang="en-US" dirty="0" smtClean="0"/>
              <a:t>The liquid state machine needs to </a:t>
            </a:r>
            <a:r>
              <a:rPr lang="en-US" u="sng" dirty="0" smtClean="0"/>
              <a:t>separate</a:t>
            </a:r>
            <a:r>
              <a:rPr lang="en-US" dirty="0" smtClean="0"/>
              <a:t> distinct temporal inputs while </a:t>
            </a:r>
            <a:r>
              <a:rPr lang="en-US" u="sng" dirty="0" smtClean="0"/>
              <a:t>associating</a:t>
            </a:r>
            <a:r>
              <a:rPr lang="en-US" dirty="0" smtClean="0"/>
              <a:t> similar inputs</a:t>
            </a:r>
          </a:p>
          <a:p>
            <a:r>
              <a:rPr lang="en-US" dirty="0" smtClean="0"/>
              <a:t>The separation property can be characterized by injecting different spike trains</a:t>
            </a:r>
          </a:p>
          <a:p>
            <a:r>
              <a:rPr lang="en-US" dirty="0" smtClean="0"/>
              <a:t>The liquid states should be farther apart for spike trains that are farther apart</a:t>
            </a:r>
          </a:p>
          <a:p>
            <a:r>
              <a:rPr lang="en-US" dirty="0" smtClean="0"/>
              <a:t>This requires a distance metric for both spike trains and the liquid states, initial work used the L2 norm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26867" t="34590" r="48165" b="17191"/>
          <a:stretch/>
        </p:blipFill>
        <p:spPr>
          <a:xfrm>
            <a:off x="8138160" y="2227464"/>
            <a:ext cx="3242834" cy="336613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502CC89A-7DB2-4E47-9A57-AF20541BECFA}"/>
              </a:ext>
            </a:extLst>
          </p:cNvPr>
          <p:cNvSpPr txBox="1"/>
          <p:nvPr/>
        </p:nvSpPr>
        <p:spPr>
          <a:xfrm>
            <a:off x="7985760" y="5593599"/>
            <a:ext cx="38404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1" dirty="0" smtClean="0"/>
              <a:t>The distance between liquid state trajectories reflects the distance between the input spike trains [Maas 2002]</a:t>
            </a:r>
            <a:endParaRPr lang="en-US" sz="1200" b="1" i="1" dirty="0"/>
          </a:p>
        </p:txBody>
      </p:sp>
    </p:spTree>
    <p:extLst>
      <p:ext uri="{BB962C8B-B14F-4D97-AF65-F5344CB8AC3E}">
        <p14:creationId xmlns:p14="http://schemas.microsoft.com/office/powerpoint/2010/main" val="9134678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87C7871-7EAB-498D-A07B-8A690D612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LSM: Fading </a:t>
            </a:r>
            <a:r>
              <a:rPr lang="en-US" dirty="0"/>
              <a:t>memory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F6D47C8-A8A0-4D56-87C4-965976FE89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9879227" cy="2070872"/>
          </a:xfrm>
        </p:spPr>
        <p:txBody>
          <a:bodyPr/>
          <a:lstStyle/>
          <a:p>
            <a:r>
              <a:rPr lang="en-US" dirty="0"/>
              <a:t>Maas et al showed that a reservoir with fading memory retains information about time history in its dynamic state</a:t>
            </a:r>
          </a:p>
          <a:p>
            <a:r>
              <a:rPr lang="en-US" dirty="0"/>
              <a:t>LSM was able to classify all 4 segments in a 1 second sequence based only on the liquid state at t=1 second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502CC89A-7DB2-4E47-9A57-AF20541BECFA}"/>
              </a:ext>
            </a:extLst>
          </p:cNvPr>
          <p:cNvSpPr txBox="1"/>
          <p:nvPr/>
        </p:nvSpPr>
        <p:spPr>
          <a:xfrm>
            <a:off x="1622066" y="6192833"/>
            <a:ext cx="75092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1" dirty="0"/>
              <a:t>F</a:t>
            </a:r>
            <a:r>
              <a:rPr lang="en-US" sz="1200" b="1" i="1" dirty="0" smtClean="0"/>
              <a:t>ading </a:t>
            </a:r>
            <a:r>
              <a:rPr lang="en-US" sz="1200" b="1" i="1" dirty="0"/>
              <a:t>memory created by dynamic synapses (right, top) can recognize past events in a time series. The network with static synapses (right, bottom) showed limited </a:t>
            </a:r>
            <a:r>
              <a:rPr lang="en-US" sz="1200" b="1" i="1" dirty="0" smtClean="0"/>
              <a:t>memory [Maas 2002].</a:t>
            </a:r>
            <a:endParaRPr lang="en-US" sz="1200" b="1" i="1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xmlns="" id="{5F2529EB-45AC-42AE-A179-8B0EC3770042}"/>
              </a:ext>
            </a:extLst>
          </p:cNvPr>
          <p:cNvGrpSpPr/>
          <p:nvPr/>
        </p:nvGrpSpPr>
        <p:grpSpPr>
          <a:xfrm>
            <a:off x="1735082" y="3560200"/>
            <a:ext cx="7396209" cy="2632633"/>
            <a:chOff x="1800985" y="3297194"/>
            <a:chExt cx="7396209" cy="263263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xmlns="" id="{F73BE7D2-1DCD-44E3-A7A3-77B608AC8E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0928" t="18291" r="33660" b="33226"/>
            <a:stretch/>
          </p:blipFill>
          <p:spPr>
            <a:xfrm>
              <a:off x="5654018" y="3330466"/>
              <a:ext cx="3543176" cy="2599361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xmlns="" id="{A5DFC503-0B69-4A1E-80AE-A2273686A1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556" t="21989" r="19832" b="23940"/>
            <a:stretch/>
          </p:blipFill>
          <p:spPr>
            <a:xfrm>
              <a:off x="1800985" y="3297194"/>
              <a:ext cx="3521686" cy="263263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41502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LSM: Multiple </a:t>
            </a:r>
            <a:r>
              <a:rPr lang="en-US" dirty="0"/>
              <a:t>readouts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852" y="1944895"/>
            <a:ext cx="6741160" cy="4351338"/>
          </a:xfrm>
        </p:spPr>
        <p:txBody>
          <a:bodyPr/>
          <a:lstStyle/>
          <a:p>
            <a:r>
              <a:rPr lang="en-US" dirty="0"/>
              <a:t>Multiple linear readouts can be trained to extract different information from a single </a:t>
            </a:r>
            <a:r>
              <a:rPr lang="en-US" dirty="0" smtClean="0"/>
              <a:t>reservoir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Simple adaptation mechanism for new information that does not disturb previously trained readout </a:t>
            </a:r>
            <a:r>
              <a:rPr lang="en-US" dirty="0" smtClean="0"/>
              <a:t>maps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Desirable property for adaptive learning where all classes are not known a </a:t>
            </a:r>
            <a:r>
              <a:rPr lang="en-US" dirty="0" smtClean="0"/>
              <a:t>priori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5289" t="22519" r="42622" b="9334"/>
          <a:stretch/>
        </p:blipFill>
        <p:spPr>
          <a:xfrm>
            <a:off x="7161269" y="1690688"/>
            <a:ext cx="3644553" cy="464402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502CC89A-7DB2-4E47-9A57-AF20541BECFA}"/>
              </a:ext>
            </a:extLst>
          </p:cNvPr>
          <p:cNvSpPr txBox="1"/>
          <p:nvPr/>
        </p:nvSpPr>
        <p:spPr>
          <a:xfrm>
            <a:off x="6416703" y="6296233"/>
            <a:ext cx="60390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1" dirty="0"/>
              <a:t>6 readouts extracting diverse information from the same reservoir for the same input. Actual values plotted as dashed lines, readout response are solid lines (Maas 2002)</a:t>
            </a:r>
          </a:p>
        </p:txBody>
      </p:sp>
    </p:spTree>
    <p:extLst>
      <p:ext uri="{BB962C8B-B14F-4D97-AF65-F5344CB8AC3E}">
        <p14:creationId xmlns:p14="http://schemas.microsoft.com/office/powerpoint/2010/main" val="17186884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B2F3FFF-8E2C-4B7F-9726-3B4DE9C5C9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models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D8CB21F4-1B9F-436B-BEBC-ADD994CCAB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Neural dynamics play an important role in temporal response</a:t>
            </a:r>
          </a:p>
          <a:p>
            <a:r>
              <a:rPr lang="en-US" dirty="0"/>
              <a:t>We start with the Izhikevich model, a simplified 2D dynamic system</a:t>
            </a:r>
          </a:p>
          <a:p>
            <a:r>
              <a:rPr lang="en-US" dirty="0"/>
              <a:t>Can explore nonlinear dynamics while retaining fast simulation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B21A92C4-9CFA-4F73-BAD1-C3E8C6DB2B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524" y="3451903"/>
            <a:ext cx="8066903" cy="3040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3702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Izhikevich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365" y="1968269"/>
            <a:ext cx="4958301" cy="4351338"/>
          </a:xfrm>
        </p:spPr>
        <p:txBody>
          <a:bodyPr>
            <a:normAutofit/>
          </a:bodyPr>
          <a:lstStyle/>
          <a:p>
            <a:r>
              <a:rPr lang="en-US" sz="2000" dirty="0"/>
              <a:t>Differential equations with threshold and </a:t>
            </a:r>
            <a:r>
              <a:rPr lang="en-US" sz="2000" dirty="0" smtClean="0"/>
              <a:t>reset</a:t>
            </a:r>
          </a:p>
          <a:p>
            <a:pPr marL="0" indent="0">
              <a:buNone/>
            </a:pPr>
            <a:endParaRPr lang="en-US" sz="2000" dirty="0"/>
          </a:p>
          <a:p>
            <a:r>
              <a:rPr lang="en-US" sz="2000" dirty="0"/>
              <a:t>Simple system for exploring two-dimensional </a:t>
            </a:r>
            <a:r>
              <a:rPr lang="en-US" sz="2000" dirty="0" smtClean="0"/>
              <a:t>dynamics</a:t>
            </a:r>
          </a:p>
          <a:p>
            <a:pPr marL="0" indent="0">
              <a:buNone/>
            </a:pPr>
            <a:endParaRPr lang="en-US" sz="2000" dirty="0"/>
          </a:p>
          <a:p>
            <a:r>
              <a:rPr lang="en-US" sz="2000" dirty="0"/>
              <a:t>Provides dynamic degrees of freedom not seen in LIF neurons used in previous LSM work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6006" y="1531867"/>
            <a:ext cx="6095140" cy="442366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502CC89A-7DB2-4E47-9A57-AF20541BECFA}"/>
              </a:ext>
            </a:extLst>
          </p:cNvPr>
          <p:cNvSpPr txBox="1"/>
          <p:nvPr/>
        </p:nvSpPr>
        <p:spPr>
          <a:xfrm>
            <a:off x="6631387" y="6088775"/>
            <a:ext cx="48502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1" dirty="0"/>
              <a:t>The Izhikevich model can replicate common spiking patterns with the appropriate choice of parameters (Izhikevich 2003)</a:t>
            </a:r>
          </a:p>
        </p:txBody>
      </p:sp>
    </p:spTree>
    <p:extLst>
      <p:ext uri="{BB962C8B-B14F-4D97-AF65-F5344CB8AC3E}">
        <p14:creationId xmlns:p14="http://schemas.microsoft.com/office/powerpoint/2010/main" val="20289516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4986</TotalTime>
  <Words>1319</Words>
  <Application>Microsoft Office PowerPoint</Application>
  <PresentationFormat>Widescreen</PresentationFormat>
  <Paragraphs>124</Paragraphs>
  <Slides>21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Calibri</vt:lpstr>
      <vt:lpstr>Calibri Light</vt:lpstr>
      <vt:lpstr>Cambria Math</vt:lpstr>
      <vt:lpstr>Office Theme</vt:lpstr>
      <vt:lpstr>Computational Properties of Neural Columns arising from Temporal Dynamics</vt:lpstr>
      <vt:lpstr>Thesis</vt:lpstr>
      <vt:lpstr>Impact</vt:lpstr>
      <vt:lpstr>Liquid State Machines</vt:lpstr>
      <vt:lpstr>LSM: separation and approximation</vt:lpstr>
      <vt:lpstr>LSM: Fading memory</vt:lpstr>
      <vt:lpstr>LSM: Multiple readouts</vt:lpstr>
      <vt:lpstr>Neural models</vt:lpstr>
      <vt:lpstr>Izhikevich model</vt:lpstr>
      <vt:lpstr>Spatial organization</vt:lpstr>
      <vt:lpstr>Results</vt:lpstr>
      <vt:lpstr>Problem</vt:lpstr>
      <vt:lpstr>Column model</vt:lpstr>
      <vt:lpstr>Neural connectivity</vt:lpstr>
      <vt:lpstr>Neural models</vt:lpstr>
      <vt:lpstr>Delay-induced synchronization</vt:lpstr>
      <vt:lpstr>Propagation velocity</vt:lpstr>
      <vt:lpstr>Liquid state distance</vt:lpstr>
      <vt:lpstr>Directions for future research</vt:lpstr>
      <vt:lpstr>Further work</vt:lpstr>
      <vt:lpstr>References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vbaker</dc:creator>
  <cp:lastModifiedBy>Baker, Vincent J (US)</cp:lastModifiedBy>
  <cp:revision>115</cp:revision>
  <dcterms:created xsi:type="dcterms:W3CDTF">2018-05-08T12:57:52Z</dcterms:created>
  <dcterms:modified xsi:type="dcterms:W3CDTF">2018-06-05T15:18:52Z</dcterms:modified>
</cp:coreProperties>
</file>